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handoutMasterIdLst>
    <p:handoutMasterId r:id="rId26"/>
  </p:handoutMasterIdLst>
  <p:sldIdLst>
    <p:sldId id="258" r:id="rId2"/>
    <p:sldId id="282" r:id="rId3"/>
    <p:sldId id="276" r:id="rId4"/>
    <p:sldId id="277" r:id="rId5"/>
    <p:sldId id="267" r:id="rId6"/>
    <p:sldId id="265" r:id="rId7"/>
    <p:sldId id="280" r:id="rId8"/>
    <p:sldId id="270" r:id="rId9"/>
    <p:sldId id="278" r:id="rId10"/>
    <p:sldId id="259" r:id="rId11"/>
    <p:sldId id="261" r:id="rId12"/>
    <p:sldId id="262" r:id="rId13"/>
    <p:sldId id="272" r:id="rId14"/>
    <p:sldId id="273" r:id="rId15"/>
    <p:sldId id="274" r:id="rId16"/>
    <p:sldId id="275" r:id="rId17"/>
    <p:sldId id="284" r:id="rId18"/>
    <p:sldId id="264" r:id="rId19"/>
    <p:sldId id="268" r:id="rId20"/>
    <p:sldId id="269" r:id="rId21"/>
    <p:sldId id="279" r:id="rId22"/>
    <p:sldId id="263" r:id="rId23"/>
    <p:sldId id="281" r:id="rId2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409A7-976D-4DED-AFBD-9322C5B0A2B4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A1599-A7B8-462C-8709-8DFFCA2AD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438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4CC81-D56B-4F96-B26B-70A0D30E43F4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6ADF0-2F62-468E-951D-9260A14D1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202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6ADF0-2F62-468E-951D-9260A14D14B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932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К основным этапам ЕП относятся этапы 1-5, а к вспомогательным – этапы 6-9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6ADF0-2F62-468E-951D-9260A14D14B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8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Архитектура </a:t>
            </a:r>
            <a:r>
              <a:rPr lang="ru-RU" sz="1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интерпорабельности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единое информационное пространство ВС РФ) имеет трехмерную структуру: одно измерение – все уровни управления от стратегического до тактического, ; второе измерение – все виды и рода войск (пехота, включая «солдата будущего» авиация, танки, космические войска, ВМФ, включая все виды </a:t>
            </a:r>
            <a:r>
              <a:rPr lang="ru-RU" sz="1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беспилотников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, третье измерение – функциональная цепочка ( средства разведки, командование, средства поражения противника).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Каждый компонент Архитектуры должен обладать </a:t>
            </a:r>
            <a:r>
              <a:rPr lang="ru-RU" sz="1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интероперабельностью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т.е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возможностью взаимодействовать с любым другим компонентом, в соответствии с моделью интероперабельности.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6ADF0-2F62-468E-951D-9260A14D14B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68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В</a:t>
            </a:r>
            <a:r>
              <a:rPr lang="ru-RU" baseline="0" smtClean="0"/>
              <a:t> НАТО </a:t>
            </a:r>
            <a:r>
              <a:rPr lang="ru-RU" baseline="0" dirty="0" err="1" smtClean="0"/>
              <a:t>использутся</a:t>
            </a:r>
            <a:r>
              <a:rPr lang="ru-RU" baseline="0" dirty="0" smtClean="0"/>
              <a:t> около 500 стандартов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6ADF0-2F62-468E-951D-9260A14D14B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083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Работа Рабочего органа должна быть предельно открыта для общественности, Форсировать за счет средств, выделяемых на оборону, превращение международных стандартов в национальные,  установив их очерёдность путем создания Дорожной карты.</a:t>
            </a:r>
          </a:p>
          <a:p>
            <a:r>
              <a:rPr lang="ru-RU" dirty="0" smtClean="0"/>
              <a:t> В качестве первоочередного шага  на базе ГОСТ Р 55062-2012 разработать военный стандарт ГОСТ РВ с ориентировочным названием «Военное дело. </a:t>
            </a:r>
            <a:r>
              <a:rPr lang="ru-RU" dirty="0" err="1" smtClean="0"/>
              <a:t>Интеропребельность</a:t>
            </a:r>
            <a:r>
              <a:rPr lang="ru-RU" dirty="0" smtClean="0"/>
              <a:t>. Общие положения» </a:t>
            </a:r>
          </a:p>
          <a:p>
            <a:r>
              <a:rPr lang="ru-RU" dirty="0" smtClean="0"/>
              <a:t>  Организовать в военных учебных заведениях, а также в вузах, таких как </a:t>
            </a:r>
            <a:r>
              <a:rPr lang="ru-RU" dirty="0" err="1" smtClean="0"/>
              <a:t>Бауманка</a:t>
            </a:r>
            <a:r>
              <a:rPr lang="ru-RU" dirty="0" smtClean="0"/>
              <a:t>, МИРЭА, СГАУ и др. подготовку специалистов по ИКТ-стандартизации и интероперабельности с привлечение специалистов из институтов РАН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6ADF0-2F62-468E-951D-9260A14D14B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 хотелось бы повторять историю Левши из произведения Лескова «Не чистите ружья кирпичом»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6ADF0-2F62-468E-951D-9260A14D14B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29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ЕИП - совокупность баз и банков данных, технологий их ведения и использования, информационно-телекоммуникационных систем и сетей, функционирующих на основе единых принципов и по общим правилам, обеспечивающим информационное взаимодействие организаций и граждан, а также удовлетворение их информационных потребностей </a:t>
            </a:r>
          </a:p>
          <a:p>
            <a:endParaRPr lang="ru-RU" dirty="0" smtClean="0"/>
          </a:p>
          <a:p>
            <a:r>
              <a:rPr lang="ru-RU" dirty="0" smtClean="0"/>
              <a:t>Совершенно очевидно, что обеспечение эффективного межведомственного взаимодействия при решении задач в области обороны страны возможно лишь в том случае, если Единое информационное пространство Вооруженных Сил ( ЕИП ВС) является частью общенационального ЕИП.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6ADF0-2F62-468E-951D-9260A14D14B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974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 в общегосударственном секторе при организации межведомственного обмена ориентация также сделана исключительно на международные, а точнее, на  зарубежные стандарты. Приказ Минкомсвязи России от 23.06.2015 N 210, на которое возложено решение этой задачи,   "Об утверждении Технических требований к взаимодействию информационных систем в единой системе межведомственного электронного взаимодействия» </a:t>
            </a:r>
          </a:p>
          <a:p>
            <a:endParaRPr lang="ru-RU" dirty="0" smtClean="0"/>
          </a:p>
          <a:p>
            <a:r>
              <a:rPr lang="ru-RU" dirty="0" smtClean="0"/>
              <a:t>Нет ни одного упоминания национальных стандартов!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6ADF0-2F62-468E-951D-9260A14D14B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955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статье 17 сказано « Национальные стандарты и предварительные национальные стандарты разрабатываются на основе: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результатов научных исследований (испытаний) и измерений;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положений международных стандартов, региональных стандартов, региональных сводов правил, стандартов иностранных государств, сводов правил иностранных государств, стандартов организаций и технических условий, которые содержат новые и (или) прогрессивные требования к объектам стандартизации и способствуют повышению конкурентоспособности продукции (работ, услуг);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приобретенного практического опыта применения новых видов продукции, процессов и технологий.»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Т.е. другими словами, стандарт – это результат  передовой опыт , зафиксированный в виде нормативно-технического документа.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6ADF0-2F62-468E-951D-9260A14D14B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114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основании нашего доклада</a:t>
            </a:r>
            <a:r>
              <a:rPr lang="ru-RU" baseline="0" dirty="0" smtClean="0"/>
              <a:t> Было принято Решение Госкомиссии по информатизации №25 от 18 августа 1998 . </a:t>
            </a:r>
            <a:r>
              <a:rPr lang="ru-RU" dirty="0" smtClean="0"/>
              <a:t>Это решение осталось на бумаге. Такая же история и с </a:t>
            </a:r>
            <a:r>
              <a:rPr lang="ru-RU" dirty="0" err="1" smtClean="0"/>
              <a:t>интероперабельностью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6ADF0-2F62-468E-951D-9260A14D14B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136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Задача  обеспечения межведомственного взаимодействия при решении задач обороны сформулирована в Военной доктрине Российской Федерации, утвержденной Президентом РФ 25.12.2014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6ADF0-2F62-468E-951D-9260A14D14B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64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6ADF0-2F62-468E-951D-9260A14D14B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776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ЕИП состоит из разнородных компонентов, реализованных на базе различных программно-аппаратных платформ,-</a:t>
            </a:r>
            <a:r>
              <a:rPr lang="ru-RU" dirty="0" err="1" smtClean="0"/>
              <a:t>т.е</a:t>
            </a:r>
            <a:r>
              <a:rPr lang="ru-RU" dirty="0" smtClean="0"/>
              <a:t> с </a:t>
            </a:r>
            <a:r>
              <a:rPr lang="ru-RU" dirty="0" err="1" smtClean="0"/>
              <a:t>техничнской</a:t>
            </a:r>
            <a:r>
              <a:rPr lang="ru-RU" dirty="0" smtClean="0"/>
              <a:t> точки зрения представляет собой гетерогенную среду, в которой неизбежно возникает проблема совместимости. Общепризнано во всем мире, что к важнейшим принципам построения  ЕИП относятся принципы открытых систем, направленные на достижение </a:t>
            </a:r>
            <a:r>
              <a:rPr lang="ru-RU" dirty="0" err="1" smtClean="0"/>
              <a:t>совместмости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6ADF0-2F62-468E-951D-9260A14D14B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875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чего, вообще, нужен профиль? Для того, чтобы пользователи, заказчики и поставщики ИКТ-продуктов могли найти общий язык, чтобы новый ИКТ-продукт легко встраивался в имеющуюся информационную инфраструктуру. </a:t>
            </a:r>
          </a:p>
          <a:p>
            <a:r>
              <a:rPr lang="ru-RU" dirty="0" smtClean="0"/>
              <a:t>Для чего нужен профиль в военной области? Для того, чтобы пользователи ИКТ-продуктов ( специалисты в различных подразделениях ВС, заказчик (МО) и поставщик ( корпорации, разрабатывающие ИКТ-продукты)) могли найти общий язык.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6ADF0-2F62-468E-951D-9260A14D14B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337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Почему наши военные и связанные с ними организации должны пользоваться международными стандартами, а не отечественными? </a:t>
            </a:r>
          </a:p>
          <a:p>
            <a:r>
              <a:rPr lang="ru-RU" dirty="0" smtClean="0"/>
              <a:t>Статья 14. Виды документов по стандартизации «к документам по стандартизации в соответствии с настоящим Федеральным законом относятся  : 1)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6ADF0-2F62-468E-951D-9260A14D14B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090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Компоненты ЕИП. Слева – вверх растут организационные аспекты.</a:t>
            </a:r>
            <a:r>
              <a:rPr lang="ru-RU" baseline="0" dirty="0" smtClean="0"/>
              <a:t> Справа – вверху </a:t>
            </a:r>
            <a:r>
              <a:rPr lang="ru-RU" baseline="0" dirty="0" err="1" smtClean="0"/>
              <a:t>нормативнно</a:t>
            </a:r>
            <a:r>
              <a:rPr lang="ru-RU" baseline="0" dirty="0" smtClean="0"/>
              <a:t> правовое </a:t>
            </a:r>
            <a:r>
              <a:rPr lang="ru-RU" baseline="0" dirty="0" err="1" smtClean="0"/>
              <a:t>обеспечене</a:t>
            </a:r>
            <a:r>
              <a:rPr lang="ru-RU" baseline="0" dirty="0" smtClean="0"/>
              <a:t> ( Законы, постановления и т.д. В них – нормативно техническое (стандарты). В статье 17 сказано « Национальные стандарты и предварительные национальные стандарты разрабатываются на основе:</a:t>
            </a:r>
          </a:p>
          <a:p>
            <a:r>
              <a:rPr lang="ru-RU" baseline="0" dirty="0" smtClean="0"/>
              <a:t>1) результатов научных исследований (испытаний) и измерений;</a:t>
            </a:r>
          </a:p>
          <a:p>
            <a:r>
              <a:rPr lang="ru-RU" baseline="0" dirty="0" smtClean="0"/>
              <a:t>2) положений международных стандартов, региональных стандартов, региональных сводов правил, стандартов иностранных государств, сводов правил иностранных государств, стандартов организаций и технических условий, которые содержат новые и (или) прогрессивные требования к объектам стандартизации и способствуют повышению конкурентоспособности продукции (работ, услуг);</a:t>
            </a:r>
          </a:p>
          <a:p>
            <a:r>
              <a:rPr lang="ru-RU" baseline="0" dirty="0" smtClean="0"/>
              <a:t>3) приобретенного практического опыта применения новых видов продукции, процессов и технологий. </a:t>
            </a: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6ADF0-2F62-468E-951D-9260A14D14B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45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 видим, академическая наука, которую власти, кстати говоря, последовательно изводят, заботится о национальной безопасности и понимает значение работ по стандартизации ИКТ и </a:t>
            </a:r>
            <a:r>
              <a:rPr lang="ru-RU" dirty="0" err="1" smtClean="0"/>
              <a:t>интерперабельности.проблема</a:t>
            </a:r>
            <a:r>
              <a:rPr lang="ru-RU" dirty="0" smtClean="0"/>
              <a:t> </a:t>
            </a:r>
            <a:r>
              <a:rPr lang="ru-RU" dirty="0" err="1" smtClean="0"/>
              <a:t>интероперабельности</a:t>
            </a:r>
            <a:r>
              <a:rPr lang="ru-RU" dirty="0" smtClean="0"/>
              <a:t> и разработки стандартов обозначена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6ADF0-2F62-468E-951D-9260A14D14B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705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Наш институт имеет значительный опыт</a:t>
            </a:r>
            <a:r>
              <a:rPr lang="ru-RU" baseline="0" dirty="0" smtClean="0"/>
              <a:t> работ по стандартизации. Важную роль играла Секция прикладных проблем в РАН.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6ADF0-2F62-468E-951D-9260A14D14B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779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В этой обстановке мы хотели бы обратить внимание на разработанный нами национальный стандарт ГОСТ Р 55062-2012 «Информационные технологии. СИСТЕМЫ ПРОМЫШЛЕННОЙ АВТОМАТИЗАЦИИ И ИХ ИНТЕГРАЦИЯ.  ИНТЕРОПЕРАБЕЛЬНОСТЬ. Основные положения»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Во-первых, следует обратить внимание на то, что несмотря на слова о системах промышленной автоматизации, его основные положения применимы к информационным системам любого класса, в том числе и для информационных систем военного и государственного назначения. Это связано с тем, что мы разработали его, использовав собственный долголетний опыт и обобщив очень большое количество материалов по мировому опыту.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Во-вторых,  этот стандарт не имеет прямых аналогов,  ГОСТ Р без упоминания документа ИСО, т.е. это отечественная разработка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напрвленная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импортозамещение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так необходимое в наше время усиливающегося военного противостояния.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6ADF0-2F62-468E-951D-9260A14D14B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942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Москва, 25.11.2016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C5C7-9244-41B1-A05F-14078C884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76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Москва, 25.11.2016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C5C7-9244-41B1-A05F-14078C884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99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Москва, 25.11.2016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C5C7-9244-41B1-A05F-14078C884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98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Москва, 25.11.2016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C5C7-9244-41B1-A05F-14078C884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61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Москва, 25.11.2016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C5C7-9244-41B1-A05F-14078C884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009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Москва, 25.11.2016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C5C7-9244-41B1-A05F-14078C884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6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Москва, 25.11.2016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C5C7-9244-41B1-A05F-14078C884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64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Москва, 25.11.2016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C5C7-9244-41B1-A05F-14078C884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43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Москва, 25.11.2016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C5C7-9244-41B1-A05F-14078C884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33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Москва, 25.11.2016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C5C7-9244-41B1-A05F-14078C884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990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Москва, 25.11.2016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C5C7-9244-41B1-A05F-14078C884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35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65000">
              <a:schemeClr val="accent4">
                <a:lumMod val="0"/>
                <a:lumOff val="100000"/>
              </a:schemeClr>
            </a:gs>
            <a:gs pos="98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Москва, 25.11.2016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7ACAC5C7-9244-41B1-A05F-14078C88461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8376" y="0"/>
            <a:ext cx="835224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8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orn@cplire.r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lein@cplire.ru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59308"/>
            <a:ext cx="9144000" cy="398514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ОБЕСПЕЧЕНИЕ </a:t>
            </a:r>
            <a:r>
              <a:rPr lang="ru-RU" sz="3600" b="1" cap="all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Интероперабельности на основе использования СТАНДАРТОВ информационно-коммуникационных технологий при межведомственном взаимодействии при решении задач в области обороны российской федерации</a:t>
            </a:r>
            <a:endParaRPr lang="ru-RU" sz="3600" b="1" cap="all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24000" y="4572000"/>
            <a:ext cx="9144000" cy="1784350"/>
          </a:xfrm>
        </p:spPr>
        <p:txBody>
          <a:bodyPr>
            <a:normAutofit fontScale="85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rgbClr val="B58B80"/>
                </a:solidFill>
              </a:rPr>
              <a:t> </a:t>
            </a:r>
            <a:r>
              <a:rPr lang="ru-RU" sz="2800" b="1" dirty="0">
                <a:ln/>
                <a:solidFill>
                  <a:srgbClr val="B58B80"/>
                </a:solidFill>
              </a:rPr>
              <a:t>Корниенко В.Н</a:t>
            </a:r>
            <a:r>
              <a:rPr lang="ru-RU" sz="2800" b="1" dirty="0" smtClean="0">
                <a:ln/>
                <a:solidFill>
                  <a:srgbClr val="B58B80"/>
                </a:solidFill>
              </a:rPr>
              <a:t>., 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2800" b="1" dirty="0">
                <a:ln/>
                <a:solidFill>
                  <a:schemeClr val="accent3"/>
                </a:solidFill>
              </a:rPr>
              <a:t>Олейников А.Я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.  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Федеральное государственное бюджетное учреждение науки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Институт радиотехники и электроники им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В.А.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Котельникова РАН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(ИРЭ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им. В.А. Котельникова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РАН)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olein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@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cplire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ru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Москва, 25.11.2016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C5C7-9244-41B1-A05F-14078C88461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94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3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ГОСТ Р 55062-2012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781" t="1509"/>
          <a:stretch/>
        </p:blipFill>
        <p:spPr>
          <a:xfrm>
            <a:off x="4652749" y="1226664"/>
            <a:ext cx="3602707" cy="51296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Москва, 25.11.2016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C5C7-9244-41B1-A05F-14078C88461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48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5072"/>
            <a:ext cx="10515600" cy="160643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Эталонная модель </a:t>
            </a: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интероперабельности и </a:t>
            </a: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MS Mincho" panose="02020609040205080304" pitchFamily="49" charset="-128"/>
              </a:rPr>
              <a:t>основные этапы её обеспечения 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t="1" r="71743" b="-369"/>
          <a:stretch/>
        </p:blipFill>
        <p:spPr>
          <a:xfrm>
            <a:off x="6806524" y="1801505"/>
            <a:ext cx="5168273" cy="4554845"/>
          </a:xfrm>
          <a:prstGeom prst="rect">
            <a:avLst/>
          </a:prstGeo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Москва, 25.11.2016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C5C7-9244-41B1-A05F-14078C88461C}" type="slidenum">
              <a:rPr lang="ru-RU" smtClean="0"/>
              <a:t>11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72245" y="2601787"/>
            <a:ext cx="5072651" cy="232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121920"/>
            <a:ext cx="11008056" cy="10904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22225">
                  <a:solidFill>
                    <a:srgbClr val="A5644E"/>
                  </a:solidFill>
                  <a:prstDash val="solid"/>
                </a:ln>
                <a:solidFill>
                  <a:srgbClr val="A5644E">
                    <a:lumMod val="40000"/>
                    <a:lumOff val="60000"/>
                  </a:srgbClr>
                </a:solidFill>
              </a:rPr>
              <a:t>Архитектура и модель интероперабельности ВС РФ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Москва, 25.11.2016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C5C7-9244-41B1-A05F-14078C88461C}" type="slidenum">
              <a:rPr lang="ru-RU" smtClean="0"/>
              <a:t>12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589" y="1411982"/>
            <a:ext cx="5782681" cy="494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126" y="1212342"/>
            <a:ext cx="4788000" cy="509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0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rgbClr val="A5644E"/>
                  </a:solidFill>
                  <a:prstDash val="solid"/>
                </a:ln>
                <a:solidFill>
                  <a:srgbClr val="A5644E">
                    <a:lumMod val="40000"/>
                    <a:lumOff val="60000"/>
                  </a:srgbClr>
                </a:solidFill>
              </a:rPr>
              <a:t>Профиль интероперабельности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1352" y="1524001"/>
            <a:ext cx="10515600" cy="447446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Еще раз, Профиль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интероперабельности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- ключевой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документ, который создает «общий язык» для заказчиков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(МО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РФ), пользователей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(специалистов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в подразделениях ВС, занимающихся применением и обслуживаем средств ИКТ) и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поставщиков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средств ИКТ для ВС.  Стандарты в профиле должны быть структурированы в терминах модели интероперабельности. В связи с тем, что в Военной доктрине РФ ориентация сделана на использование зарубежных стандартов,  в первой редакции профиля сделана выборка из набора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стандартов,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используемых в НАТО. </a:t>
            </a:r>
            <a:endParaRPr lang="ru-RU" sz="3200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Москва, 25.11.2016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C5C7-9244-41B1-A05F-14078C88461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07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900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rgbClr val="A5644E"/>
                  </a:solidFill>
                  <a:prstDash val="solid"/>
                </a:ln>
                <a:solidFill>
                  <a:srgbClr val="A5644E">
                    <a:lumMod val="40000"/>
                    <a:lumOff val="60000"/>
                  </a:srgbClr>
                </a:solidFill>
              </a:rPr>
              <a:t>Выводы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832" y="1121664"/>
            <a:ext cx="11094720" cy="5242560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Межведомственное информационное взаимодействие  в РФ вообще и при решении задач в военной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 в частности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может быть эффективным без решения «проблемы интероперабельности» на основе использования ИКТ-стандартов</a:t>
            </a: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РФ и ВС РФ отсутствуют документы, направленные на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практическое решение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 интероперабельности </a:t>
            </a:r>
          </a:p>
          <a:p>
            <a:pPr marL="342900" lvl="0" indent="-342900" algn="just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ориентация сделана на использование зарубежных, а не национальных стандартов, что несет угрозы национальной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безопасности</a:t>
            </a:r>
            <a:endParaRPr lang="ru-RU" sz="32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Москва, 25.11.2016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C5C7-9244-41B1-A05F-14078C88461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09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5073"/>
            <a:ext cx="10515600" cy="7802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rgbClr val="A5644E"/>
                  </a:solidFill>
                  <a:prstDash val="solid"/>
                </a:ln>
                <a:solidFill>
                  <a:srgbClr val="A5644E">
                    <a:lumMod val="40000"/>
                    <a:lumOff val="60000"/>
                  </a:srgbClr>
                </a:solidFill>
              </a:rPr>
              <a:t>Предложения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07968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От имени Национального центра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управления обороной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выйти с предложениями в соответствующие инстанции с тем, чтобы придать проблеме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интероперабельности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необходимое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значение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Предложения должны включать: создание рабочего органа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(Комитета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группы, комиссии) с включением представителей Минобороны,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органов государственной власти,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организаций, ведущих разработки вооружения,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организаций РАН и др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заинтересованных организаций 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Рабочий орган должен выработать  техническую политику по решению проблемы интероперабельности в РФ и ВС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РФ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Москва, 25.11.2016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C5C7-9244-41B1-A05F-14078C88461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84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22225">
                  <a:solidFill>
                    <a:srgbClr val="A5644E"/>
                  </a:solidFill>
                  <a:prstDash val="solid"/>
                </a:ln>
                <a:solidFill>
                  <a:srgbClr val="A5644E">
                    <a:lumMod val="40000"/>
                    <a:lumOff val="60000"/>
                  </a:srgbClr>
                </a:solidFill>
              </a:rPr>
              <a:t>Спасибо </a:t>
            </a:r>
            <a:r>
              <a:rPr lang="ru-RU" b="1" smtClean="0">
                <a:ln w="22225">
                  <a:solidFill>
                    <a:srgbClr val="A5644E"/>
                  </a:solidFill>
                  <a:prstDash val="solid"/>
                </a:ln>
                <a:solidFill>
                  <a:srgbClr val="A5644E">
                    <a:lumMod val="40000"/>
                    <a:lumOff val="60000"/>
                  </a:srgbClr>
                </a:solidFill>
              </a:rPr>
              <a:t>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21536"/>
            <a:ext cx="10515600" cy="4555427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Зам. Директора ИРЭ им. В.А. Котельникова РАН </a:t>
            </a:r>
            <a:r>
              <a:rPr lang="ru-RU" sz="3200" spc="300" dirty="0" smtClean="0">
                <a:ln w="22225">
                  <a:solidFill>
                    <a:srgbClr val="A5644E"/>
                  </a:solidFill>
                  <a:prstDash val="solid"/>
                </a:ln>
                <a:solidFill>
                  <a:srgbClr val="A5644E">
                    <a:lumMod val="40000"/>
                    <a:lumOff val="60000"/>
                  </a:srgbClr>
                </a:solidFill>
                <a:latin typeface="Calibri Light" panose="020F0302020204030204"/>
              </a:rPr>
              <a:t>Корниенко Владимир Николаевич</a:t>
            </a:r>
          </a:p>
          <a:p>
            <a:pPr marL="0" indent="0">
              <a:buNone/>
            </a:pPr>
            <a:r>
              <a:rPr lang="ru-RU" sz="3200" dirty="0" smtClean="0"/>
              <a:t>Тел. 8 (495) 629-76-02, </a:t>
            </a:r>
            <a:r>
              <a:rPr lang="en-US" sz="3200" dirty="0" smtClean="0"/>
              <a:t>e-mail: </a:t>
            </a:r>
            <a:r>
              <a:rPr lang="en-US" sz="3200" dirty="0" smtClean="0">
                <a:hlinkClick r:id="rId3"/>
              </a:rPr>
              <a:t>korn@cplire.ru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ru-RU" sz="3200" dirty="0" err="1" smtClean="0"/>
              <a:t>Гл.н.с</a:t>
            </a:r>
            <a:r>
              <a:rPr lang="ru-RU" sz="3200" dirty="0" smtClean="0"/>
              <a:t>. </a:t>
            </a:r>
            <a:r>
              <a:rPr lang="ru-RU" sz="3200" spc="300" dirty="0" smtClean="0">
                <a:ln w="22225">
                  <a:solidFill>
                    <a:srgbClr val="A5644E"/>
                  </a:solidFill>
                  <a:prstDash val="solid"/>
                </a:ln>
                <a:solidFill>
                  <a:srgbClr val="A5644E">
                    <a:lumMod val="40000"/>
                    <a:lumOff val="60000"/>
                  </a:srgbClr>
                </a:solidFill>
                <a:latin typeface="Calibri Light" panose="020F0302020204030204"/>
              </a:rPr>
              <a:t>Олейников Александр Яковлевич</a:t>
            </a:r>
          </a:p>
          <a:p>
            <a:pPr marL="0" indent="0">
              <a:buNone/>
            </a:pPr>
            <a:r>
              <a:rPr lang="ru-RU" sz="3200" dirty="0"/>
              <a:t>Тел. 8 (495) </a:t>
            </a:r>
            <a:r>
              <a:rPr lang="ru-RU" sz="3200" dirty="0" smtClean="0"/>
              <a:t>629-33-46, </a:t>
            </a:r>
            <a:r>
              <a:rPr lang="en-US" sz="3200" dirty="0"/>
              <a:t>e-mail: </a:t>
            </a:r>
            <a:r>
              <a:rPr lang="en-US" sz="3200" dirty="0" smtClean="0">
                <a:hlinkClick r:id="rId4"/>
              </a:rPr>
              <a:t>olein@cplire.ru</a:t>
            </a:r>
            <a:endParaRPr lang="en-US" sz="32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Презентация подготовлена на базе публикации </a:t>
            </a:r>
            <a:r>
              <a:rPr lang="en-US" smtClean="0"/>
              <a:t>www……….</a:t>
            </a: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Москва, 25.11.2016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C5C7-9244-41B1-A05F-14078C88461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6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22225">
                  <a:solidFill>
                    <a:srgbClr val="A5644E"/>
                  </a:solidFill>
                  <a:prstDash val="solid"/>
                </a:ln>
                <a:solidFill>
                  <a:srgbClr val="A5644E">
                    <a:lumMod val="40000"/>
                    <a:lumOff val="60000"/>
                  </a:srgbClr>
                </a:solidFill>
              </a:rPr>
              <a:t>Дополнительные слайды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Москва, 25.11.2016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C5C7-9244-41B1-A05F-14078C88461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17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248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22225">
                  <a:solidFill>
                    <a:srgbClr val="A5644E"/>
                  </a:solidFill>
                  <a:prstDash val="solid"/>
                </a:ln>
                <a:solidFill>
                  <a:srgbClr val="A5644E">
                    <a:lumMod val="40000"/>
                    <a:lumOff val="60000"/>
                  </a:srgbClr>
                </a:solidFill>
              </a:rPr>
              <a:t>Определение единого информационного пространства (ЕИП)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66819"/>
            <a:ext cx="10515600" cy="3442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ea typeface="Calibri" panose="020F0502020204030204" pitchFamily="34" charset="0"/>
              </a:rPr>
              <a:t> ЕИП - </a:t>
            </a:r>
            <a:r>
              <a:rPr lang="ru-RU" sz="3200" dirty="0">
                <a:ea typeface="Calibri" panose="020F0502020204030204" pitchFamily="34" charset="0"/>
              </a:rPr>
              <a:t>совокупность баз и банков данных, технологий их ведения и использования, информационно-телекоммуникационных систем и сетей, функционирующих </a:t>
            </a:r>
            <a:r>
              <a:rPr lang="ru-RU" sz="3200" u="sng" dirty="0">
                <a:ea typeface="Calibri" panose="020F0502020204030204" pitchFamily="34" charset="0"/>
              </a:rPr>
              <a:t>на основе единых принципов и по общим правилам,</a:t>
            </a:r>
            <a:r>
              <a:rPr lang="ru-RU" sz="3200" dirty="0">
                <a:ea typeface="Calibri" panose="020F0502020204030204" pitchFamily="34" charset="0"/>
              </a:rPr>
              <a:t> обеспечивающим информационное взаимодействие организаций и граждан, а также удовлетворение их информационных потребностей </a:t>
            </a:r>
            <a:endParaRPr lang="ru-RU" sz="3200" dirty="0" smtClean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Москва, 25.11.2016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C5C7-9244-41B1-A05F-14078C88461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66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257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rgbClr val="A5644E"/>
                  </a:solidFill>
                  <a:prstDash val="solid"/>
                </a:ln>
                <a:solidFill>
                  <a:srgbClr val="A5644E">
                    <a:lumMod val="40000"/>
                    <a:lumOff val="60000"/>
                  </a:srgbClr>
                </a:solidFill>
              </a:rPr>
              <a:t>Приказ Минкомсвязи России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Приказ Минкомсвязи России от 23.06.2015 N 210, на которое возложено решение этой задачи,   "Об утверждении Технических требований к взаимодействию информационных систем в единой системе межведомственного электронного взаимодействия» </a:t>
            </a:r>
          </a:p>
          <a:p>
            <a:pPr marL="0" indent="0" algn="just">
              <a:buNone/>
            </a:pPr>
            <a:endParaRPr lang="ru-RU" sz="3200" dirty="0" smtClean="0"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 smtClean="0"/>
              <a:t>Нет ни одного упоминания национальных стандартов! </a:t>
            </a:r>
            <a:endParaRPr lang="ru-RU" sz="3200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Москва, 25.11.2016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C5C7-9244-41B1-A05F-14078C88461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120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722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>
                <a:ln w="22225">
                  <a:solidFill>
                    <a:srgbClr val="A5644E"/>
                  </a:solidFill>
                  <a:prstDash val="solid"/>
                </a:ln>
                <a:solidFill>
                  <a:srgbClr val="A5644E">
                    <a:lumMod val="40000"/>
                    <a:lumOff val="60000"/>
                  </a:srgbClr>
                </a:solidFill>
              </a:rPr>
              <a:t>Понятие «Интероперабельность»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/>
              <a:t>Интероперабельность </a:t>
            </a:r>
            <a:r>
              <a:rPr lang="ru-RU" sz="3200" dirty="0"/>
              <a:t>- способность двух или более систем или компонентов к обмену информацией и к использованию информации, полученной в результате </a:t>
            </a:r>
            <a:r>
              <a:rPr lang="ru-RU" sz="3200" dirty="0" smtClean="0"/>
              <a:t>обмена (ГОСТ </a:t>
            </a:r>
            <a:r>
              <a:rPr lang="ru-RU" sz="3200" dirty="0"/>
              <a:t>Р 55062-2012 </a:t>
            </a:r>
            <a:r>
              <a:rPr lang="ru-RU" sz="3200" dirty="0" smtClean="0"/>
              <a:t>)</a:t>
            </a:r>
          </a:p>
          <a:p>
            <a:r>
              <a:rPr lang="ru-RU" sz="3200" dirty="0" smtClean="0"/>
              <a:t>Соответствует </a:t>
            </a:r>
            <a:r>
              <a:rPr lang="ru-RU" sz="3200" dirty="0"/>
              <a:t>определению, данному международными организациями </a:t>
            </a:r>
            <a:r>
              <a:rPr lang="en-US" sz="3200" dirty="0"/>
              <a:t>(ISO/IEC 24765:2009, Systems and Software Engineering –Vocabulary</a:t>
            </a:r>
            <a:r>
              <a:rPr lang="en-US" sz="3200" dirty="0" smtClean="0"/>
              <a:t>)</a:t>
            </a:r>
            <a:endParaRPr lang="ru-RU" sz="3200" dirty="0" smtClean="0"/>
          </a:p>
          <a:p>
            <a:r>
              <a:rPr lang="ru-RU" sz="3200" dirty="0" smtClean="0"/>
              <a:t>Объединенный комитет </a:t>
            </a:r>
            <a:r>
              <a:rPr lang="en-US" sz="3200" dirty="0" smtClean="0"/>
              <a:t>JTC 1 ISO/IEC </a:t>
            </a:r>
            <a:r>
              <a:rPr lang="ru-RU" sz="3200" dirty="0" smtClean="0"/>
              <a:t>высшая инстанция по стандартизации в области информационных технологий</a:t>
            </a: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Москва, 25.11.2016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C5C7-9244-41B1-A05F-14078C88461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176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816988" cy="83587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rgbClr val="A5644E"/>
                  </a:solidFill>
                  <a:prstDash val="solid"/>
                </a:ln>
                <a:solidFill>
                  <a:srgbClr val="A5644E">
                    <a:lumMod val="40000"/>
                    <a:lumOff val="60000"/>
                  </a:srgbClr>
                </a:solidFill>
              </a:rPr>
              <a:t>Статья 17 Федерального закона </a:t>
            </a:r>
            <a:r>
              <a:rPr lang="ru-RU" sz="4000" b="1" dirty="0">
                <a:ln w="22225">
                  <a:solidFill>
                    <a:srgbClr val="A5644E"/>
                  </a:solidFill>
                  <a:prstDash val="solid"/>
                </a:ln>
                <a:solidFill>
                  <a:srgbClr val="A5644E">
                    <a:lumMod val="40000"/>
                    <a:lumOff val="60000"/>
                  </a:srgbClr>
                </a:solidFill>
              </a:rPr>
              <a:t>о стандартизации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10184"/>
            <a:ext cx="10515600" cy="504616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В статье </a:t>
            </a:r>
            <a:r>
              <a:rPr lang="ru-RU" dirty="0"/>
              <a:t>17 сказано « Национальные стандарты и предварительные национальные стандарты разрабатываются на основе:</a:t>
            </a:r>
          </a:p>
          <a:p>
            <a:pPr marL="0" indent="0" algn="just">
              <a:buNone/>
            </a:pPr>
            <a:r>
              <a:rPr lang="ru-RU" dirty="0"/>
              <a:t>1) </a:t>
            </a:r>
            <a:r>
              <a:rPr lang="ru-RU" u="sng" dirty="0"/>
              <a:t>результатов научных исследований (испытаний) и измерений;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2) положений международных стандартов, региональных стандартов, региональных сводов правил, стандартов иностранных государств, сводов правил иностранных государств, стандартов организаций и технических условий, которые содержат новые и (или) прогрессивные требования к объектам стандартизации и способствуют повышению конкурентоспособности продукции (работ, услуг);</a:t>
            </a:r>
          </a:p>
          <a:p>
            <a:pPr marL="0" indent="0" algn="just">
              <a:buNone/>
            </a:pPr>
            <a:r>
              <a:rPr lang="ru-RU" dirty="0"/>
              <a:t>3) приобретенного практического опыта применения новых видов продукции, процессов и технологий</a:t>
            </a:r>
            <a:r>
              <a:rPr lang="ru-RU" dirty="0" smtClean="0"/>
              <a:t>. </a:t>
            </a:r>
            <a:endParaRPr lang="ru-RU" dirty="0"/>
          </a:p>
          <a:p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Москва, 25.11.2016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C5C7-9244-41B1-A05F-14078C88461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71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572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22225">
                  <a:solidFill>
                    <a:srgbClr val="A5644E"/>
                  </a:solidFill>
                  <a:prstDash val="solid"/>
                </a:ln>
                <a:solidFill>
                  <a:srgbClr val="A5644E">
                    <a:lumMod val="40000"/>
                    <a:lumOff val="60000"/>
                  </a:srgbClr>
                </a:solidFill>
              </a:rPr>
              <a:t>Решение Госкомиссии по информатизации № 25 от 18 августа 1998 г.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25876"/>
            <a:ext cx="10515600" cy="42304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/>
              <a:t>«.. рекомендовать федеральным органам исполнительной власти, органам исполнительной власти субъектов Российской Федерации ведомствам и организациям при создании за счет средств федерального и региональных бюджетов информационно-телекоммуникационных систем и их компонентов руководствоваться требованиями открытых систем и включать требование на соответствие необходимым стандартам в техническое задание на их разработку и внедрение»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Москва, 25.11.2016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C5C7-9244-41B1-A05F-14078C88461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34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9591"/>
            <a:ext cx="10515600" cy="75399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n w="22225">
                  <a:solidFill>
                    <a:srgbClr val="A5644E"/>
                  </a:solidFill>
                  <a:prstDash val="solid"/>
                </a:ln>
                <a:solidFill>
                  <a:srgbClr val="A5644E">
                    <a:lumMod val="40000"/>
                    <a:lumOff val="60000"/>
                  </a:srgbClr>
                </a:solidFill>
              </a:rPr>
              <a:t>Военная </a:t>
            </a:r>
            <a:r>
              <a:rPr lang="ru-RU" sz="4000" b="1" dirty="0" smtClean="0">
                <a:ln w="22225">
                  <a:solidFill>
                    <a:srgbClr val="A5644E"/>
                  </a:solidFill>
                  <a:prstDash val="solid"/>
                </a:ln>
                <a:solidFill>
                  <a:srgbClr val="A5644E">
                    <a:lumMod val="40000"/>
                    <a:lumOff val="60000"/>
                  </a:srgbClr>
                </a:solidFill>
              </a:rPr>
              <a:t>доктрина РФ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23582"/>
            <a:ext cx="10515600" cy="522709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(п.35 б) «повышение эффективности и безопасности функционирования системы государственного и военного управления, обеспечение информационного взаимодействия между федеральными органами исполнительной власти, органами исполнительной власти субъектов Российской Федерации, иными государственными органами при решении задач в области обороны и безопасности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п.38 г)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«совершенствования взаимодействия между объединениями, соединениями и воинскими частями видов и родов войск Вооруженных Сил, другими войсками и органами, федеральными органами исполнительной власти, органами исполнительной власти субъектов Российской Федерации, органами местного самоуправления и организациями, привлекаемыми к организации обороны»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Москва, 25.11.2016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C5C7-9244-41B1-A05F-14078C88461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22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6821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>
                <a:ln w="22225">
                  <a:solidFill>
                    <a:srgbClr val="A5644E"/>
                  </a:solidFill>
                  <a:prstDash val="solid"/>
                </a:ln>
                <a:solidFill>
                  <a:srgbClr val="A5644E">
                    <a:lumMod val="40000"/>
                    <a:lumOff val="60000"/>
                  </a:srgbClr>
                </a:solidFill>
              </a:rPr>
              <a:t>Миссия НЦУО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1128"/>
            <a:ext cx="10515600" cy="48258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/>
              <a:t>«Для </a:t>
            </a:r>
            <a:r>
              <a:rPr lang="ru-RU" sz="3200" dirty="0"/>
              <a:t>нас стало жизненно необходимым скоординировать усилия федеральных органов исполнительной власти при решении задач в области обороны, собственно для этого и предназначен механизм, который мы называем Национальным </a:t>
            </a:r>
            <a:r>
              <a:rPr lang="ru-RU" sz="3200" dirty="0" smtClean="0"/>
              <a:t>центром»</a:t>
            </a:r>
          </a:p>
          <a:p>
            <a:pPr algn="just"/>
            <a:endParaRPr lang="ru-RU" sz="3200" dirty="0"/>
          </a:p>
          <a:p>
            <a:pPr marL="0" indent="0" algn="just">
              <a:buNone/>
            </a:pPr>
            <a:r>
              <a:rPr lang="ru-RU" sz="3200" dirty="0" smtClean="0"/>
              <a:t>Нач. </a:t>
            </a:r>
            <a:r>
              <a:rPr lang="ru-RU" sz="3200" dirty="0"/>
              <a:t>Генштаба Вооруженных Сил РФ генерал армии Валерий </a:t>
            </a:r>
            <a:r>
              <a:rPr lang="ru-RU" sz="3200" dirty="0" smtClean="0"/>
              <a:t>ГЕРАСИМОВ</a:t>
            </a:r>
          </a:p>
          <a:p>
            <a:pPr marL="0" indent="0" algn="just">
              <a:buNone/>
            </a:pPr>
            <a:r>
              <a:rPr lang="en-US" sz="3200" dirty="0"/>
              <a:t>http://www.kp.ru/daily/26302/3181011/</a:t>
            </a:r>
            <a:endParaRPr lang="ru-RU" sz="32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Москва, 25.11.2016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C5C7-9244-41B1-A05F-14078C88461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64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923"/>
          </a:xfrm>
        </p:spPr>
        <p:txBody>
          <a:bodyPr/>
          <a:lstStyle/>
          <a:p>
            <a:r>
              <a:rPr lang="ru-RU" dirty="0" smtClean="0"/>
              <a:t>             </a:t>
            </a:r>
            <a:r>
              <a:rPr lang="ru-RU" sz="4000" b="1" dirty="0" smtClean="0">
                <a:ln w="22225">
                  <a:solidFill>
                    <a:srgbClr val="A5644E"/>
                  </a:solidFill>
                  <a:prstDash val="solid"/>
                </a:ln>
                <a:solidFill>
                  <a:srgbClr val="A5644E">
                    <a:lumMod val="40000"/>
                    <a:lumOff val="60000"/>
                  </a:srgbClr>
                </a:solidFill>
              </a:rPr>
              <a:t>Эпоха гетерогенных систем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3312"/>
            <a:ext cx="10515600" cy="4823651"/>
          </a:xfrm>
        </p:spPr>
        <p:txBody>
          <a:bodyPr>
            <a:normAutofit fontScale="25000" lnSpcReduction="20000"/>
          </a:bodyPr>
          <a:lstStyle/>
          <a:p>
            <a:r>
              <a:rPr lang="ru-RU" sz="12800" dirty="0" smtClean="0"/>
              <a:t>Насыщение разнородными средствами </a:t>
            </a:r>
            <a:r>
              <a:rPr lang="ru-RU" sz="12800" dirty="0"/>
              <a:t>в</a:t>
            </a:r>
            <a:r>
              <a:rPr lang="ru-RU" sz="12800" dirty="0" smtClean="0"/>
              <a:t>ычислительной техники, которые должны взаимодействовать через средства коммуникаций,  привело к возникновению т.н. гетерогенной среды, в которой неизбежно возникает проблема совместимости входящих в нее компонентов – «</a:t>
            </a:r>
            <a:r>
              <a:rPr lang="ru-RU" sz="12800" b="1" dirty="0" smtClean="0"/>
              <a:t>проблема интероперабельности</a:t>
            </a:r>
            <a:r>
              <a:rPr lang="ru-RU" sz="12800" dirty="0" smtClean="0"/>
              <a:t>»</a:t>
            </a:r>
          </a:p>
          <a:p>
            <a:endParaRPr lang="ru-RU" sz="12800" dirty="0" smtClean="0"/>
          </a:p>
          <a:p>
            <a:r>
              <a:rPr lang="ru-RU" sz="12800" dirty="0" smtClean="0"/>
              <a:t>Согласно мировому опыту эта проблема решается на основе использования согласованных наборов стандартов информационно-коммуникационных технологий (ИКТ-стандартов) – </a:t>
            </a:r>
            <a:r>
              <a:rPr lang="ru-RU" sz="12800" b="1" dirty="0" smtClean="0"/>
              <a:t>профилей</a:t>
            </a:r>
          </a:p>
          <a:p>
            <a:pPr marL="0" indent="0">
              <a:buNone/>
            </a:pPr>
            <a:endParaRPr lang="ru-RU" sz="11200" dirty="0" smtClean="0"/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Москва, 25.11.2016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C5C7-9244-41B1-A05F-14078C88461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557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31663"/>
          </a:xfrm>
        </p:spPr>
        <p:txBody>
          <a:bodyPr/>
          <a:lstStyle/>
          <a:p>
            <a:pPr algn="ctr"/>
            <a:r>
              <a:rPr lang="ru-RU" dirty="0"/>
              <a:t>	</a:t>
            </a:r>
            <a:r>
              <a:rPr lang="ru-RU" sz="4000" b="1" dirty="0" smtClean="0">
                <a:ln w="22225">
                  <a:solidFill>
                    <a:srgbClr val="A5644E"/>
                  </a:solidFill>
                  <a:prstDash val="solid"/>
                </a:ln>
                <a:solidFill>
                  <a:srgbClr val="A5644E">
                    <a:lumMod val="40000"/>
                    <a:lumOff val="60000"/>
                  </a:srgbClr>
                </a:solidFill>
              </a:rPr>
              <a:t>Роль профиля</a:t>
            </a:r>
            <a:endParaRPr lang="ru-RU" sz="4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Москва, 25.11.2016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C5C7-9244-41B1-A05F-14078C88461C}" type="slidenum">
              <a:rPr lang="ru-RU" smtClean="0"/>
              <a:t>4</a:t>
            </a:fld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838200" y="2018935"/>
            <a:ext cx="10830635" cy="2924862"/>
            <a:chOff x="838200" y="2018935"/>
            <a:chExt cx="10830635" cy="292486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706903" y="3604067"/>
              <a:ext cx="3125337" cy="133973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/>
                <a:t>ПРОФИЛЬ</a:t>
              </a:r>
              <a:endParaRPr lang="en-US" sz="4800" b="1" dirty="0" smtClean="0"/>
            </a:p>
            <a:p>
              <a:pPr algn="ctr"/>
              <a:r>
                <a:rPr lang="ru-RU" sz="2400" b="1" dirty="0"/>
                <a:t>(</a:t>
              </a:r>
              <a:r>
                <a:rPr lang="ru-RU" sz="2400" b="1" dirty="0" smtClean="0"/>
                <a:t>набор стандартов)</a:t>
              </a:r>
              <a:endParaRPr lang="ru-RU" sz="2400" b="1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359759" y="2018935"/>
              <a:ext cx="3472481" cy="855539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accent6">
                      <a:lumMod val="50000"/>
                    </a:schemeClr>
                  </a:solidFill>
                </a:rPr>
                <a:t>Заказчик</a:t>
              </a:r>
            </a:p>
            <a:p>
              <a:pPr algn="ctr"/>
              <a:r>
                <a:rPr lang="ru-RU" sz="2800" b="1" dirty="0" smtClean="0"/>
                <a:t>(Минобороны РФ)</a:t>
              </a:r>
              <a:endParaRPr lang="ru-RU" sz="2800" b="1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38200" y="3808162"/>
              <a:ext cx="3146946" cy="855539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rIns="0" rtlCol="0" anchor="ctr"/>
            <a:lstStyle/>
            <a:p>
              <a:pPr algn="ctr"/>
              <a:r>
                <a:rPr lang="ru-RU" sz="3200" b="1" dirty="0" smtClean="0">
                  <a:solidFill>
                    <a:schemeClr val="accent6">
                      <a:lumMod val="50000"/>
                    </a:schemeClr>
                  </a:solidFill>
                </a:rPr>
                <a:t>Пользователи</a:t>
              </a:r>
            </a:p>
            <a:p>
              <a:pPr algn="ctr"/>
              <a:r>
                <a:rPr lang="ru-RU" sz="2800" b="1" dirty="0" smtClean="0"/>
                <a:t>(Военнослужащие)</a:t>
              </a:r>
              <a:endParaRPr lang="ru-RU" sz="2800" b="1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461611" y="3822834"/>
              <a:ext cx="3207224" cy="855539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6">
                      <a:lumMod val="50000"/>
                    </a:schemeClr>
                  </a:solidFill>
                </a:rPr>
                <a:t>Поставщики</a:t>
              </a:r>
            </a:p>
            <a:p>
              <a:pPr algn="ctr"/>
              <a:r>
                <a:rPr lang="ru-RU" sz="2800" b="1" dirty="0" smtClean="0"/>
                <a:t>(Организации ВПК)</a:t>
              </a:r>
              <a:endParaRPr lang="ru-RU" sz="2800" b="1" dirty="0"/>
            </a:p>
          </p:txBody>
        </p:sp>
        <p:sp>
          <p:nvSpPr>
            <p:cNvPr id="19" name="Двойная стрелка вверх/вниз 18"/>
            <p:cNvSpPr/>
            <p:nvPr/>
          </p:nvSpPr>
          <p:spPr>
            <a:xfrm>
              <a:off x="6095999" y="2874474"/>
              <a:ext cx="277505" cy="691591"/>
            </a:xfrm>
            <a:prstGeom prst="up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Двойная стрелка влево/вправо 20"/>
            <p:cNvSpPr/>
            <p:nvPr/>
          </p:nvSpPr>
          <p:spPr>
            <a:xfrm>
              <a:off x="7786047" y="4108150"/>
              <a:ext cx="675565" cy="255559"/>
            </a:xfrm>
            <a:prstGeom prst="leftRight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Двойная стрелка влево/вправо 21"/>
            <p:cNvSpPr/>
            <p:nvPr/>
          </p:nvSpPr>
          <p:spPr>
            <a:xfrm>
              <a:off x="3985146" y="4108150"/>
              <a:ext cx="675565" cy="255559"/>
            </a:xfrm>
            <a:prstGeom prst="leftRight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68669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8497"/>
            <a:ext cx="10515600" cy="71932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22225">
                  <a:solidFill>
                    <a:srgbClr val="A5644E"/>
                  </a:solidFill>
                  <a:prstDash val="solid"/>
                </a:ln>
                <a:solidFill>
                  <a:srgbClr val="A5644E">
                    <a:lumMod val="40000"/>
                    <a:lumOff val="60000"/>
                  </a:srgbClr>
                </a:solidFill>
              </a:rPr>
              <a:t/>
            </a:r>
            <a:br>
              <a:rPr lang="ru-RU" b="1" dirty="0" smtClean="0">
                <a:ln w="22225">
                  <a:solidFill>
                    <a:srgbClr val="A5644E"/>
                  </a:solidFill>
                  <a:prstDash val="solid"/>
                </a:ln>
                <a:solidFill>
                  <a:srgbClr val="A5644E">
                    <a:lumMod val="40000"/>
                    <a:lumOff val="60000"/>
                  </a:srgbClr>
                </a:solidFill>
              </a:rPr>
            </a:br>
            <a:r>
              <a:rPr lang="ru-RU" b="1" dirty="0" smtClean="0">
                <a:ln w="22225">
                  <a:solidFill>
                    <a:srgbClr val="A5644E"/>
                  </a:solidFill>
                  <a:prstDash val="solid"/>
                </a:ln>
                <a:solidFill>
                  <a:srgbClr val="A5644E">
                    <a:lumMod val="40000"/>
                    <a:lumOff val="60000"/>
                  </a:srgbClr>
                </a:solidFill>
              </a:rPr>
              <a:t>ВОЕННАЯ ДОКТРИНА РФ </a:t>
            </a:r>
            <a:br>
              <a:rPr lang="ru-RU" b="1" dirty="0" smtClean="0">
                <a:ln w="22225">
                  <a:solidFill>
                    <a:srgbClr val="A5644E"/>
                  </a:solidFill>
                  <a:prstDash val="solid"/>
                </a:ln>
                <a:solidFill>
                  <a:srgbClr val="A5644E">
                    <a:lumMod val="40000"/>
                    <a:lumOff val="60000"/>
                  </a:srgb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160" y="853440"/>
            <a:ext cx="10515600" cy="55717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sz="3200" dirty="0" smtClean="0"/>
              <a:t>В </a:t>
            </a:r>
            <a:r>
              <a:rPr lang="ru-RU" sz="3200" dirty="0"/>
              <a:t>Военной </a:t>
            </a:r>
            <a:r>
              <a:rPr lang="ru-RU" sz="3200" dirty="0" smtClean="0"/>
              <a:t>Доктрине  </a:t>
            </a:r>
            <a:r>
              <a:rPr lang="ru-RU" sz="3200" dirty="0"/>
              <a:t>сказано ( </a:t>
            </a:r>
            <a:r>
              <a:rPr lang="ru-RU" sz="3200" dirty="0" smtClean="0"/>
              <a:t>п.46 </a:t>
            </a:r>
            <a:r>
              <a:rPr lang="ru-RU" sz="3200" dirty="0"/>
              <a:t>г):</a:t>
            </a:r>
          </a:p>
          <a:p>
            <a:r>
              <a:rPr lang="ru-RU" sz="3200" dirty="0" smtClean="0"/>
              <a:t>Качественное </a:t>
            </a:r>
            <a:r>
              <a:rPr lang="ru-RU" sz="3200" dirty="0"/>
              <a:t>совершенствование средств информационного обмена на </a:t>
            </a:r>
            <a:r>
              <a:rPr lang="ru-RU" sz="3200" u="sng" dirty="0"/>
              <a:t>основе использования современных технологий и международных стандартов</a:t>
            </a:r>
            <a:r>
              <a:rPr lang="ru-RU" sz="3200" dirty="0"/>
              <a:t>, а также единого информационного пространства Вооруженных Сил, других войск и органов как части информационного пространства Российской </a:t>
            </a:r>
            <a:r>
              <a:rPr lang="ru-RU" sz="3200" dirty="0" smtClean="0"/>
              <a:t>Федерации.</a:t>
            </a:r>
            <a:endParaRPr lang="ru-RU" sz="3200" dirty="0"/>
          </a:p>
          <a:p>
            <a:r>
              <a:rPr lang="ru-RU" sz="3200" dirty="0" smtClean="0"/>
              <a:t>Ориентация на международные (зарубежные стандарты) противоречит здравому смыслу и ФЗ «О стандартизации» (ст.14 - документы </a:t>
            </a:r>
            <a:r>
              <a:rPr lang="ru-RU" sz="3200" dirty="0"/>
              <a:t>национальной системы стандартизации</a:t>
            </a:r>
            <a:r>
              <a:rPr lang="ru-RU" sz="3200" dirty="0" smtClean="0"/>
              <a:t>», т.е. </a:t>
            </a:r>
            <a:r>
              <a:rPr lang="ru-RU" sz="3200" dirty="0"/>
              <a:t>национальные стандарты с привычными нам обозначениями ГОСТ Р. </a:t>
            </a:r>
          </a:p>
          <a:p>
            <a:endParaRPr lang="ru-RU" sz="3200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Москва, 25.11.2016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C5C7-9244-41B1-A05F-14078C88461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99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133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n w="22225">
                  <a:solidFill>
                    <a:srgbClr val="A5644E"/>
                  </a:solidFill>
                  <a:prstDash val="solid"/>
                </a:ln>
                <a:solidFill>
                  <a:srgbClr val="A5644E">
                    <a:lumMod val="40000"/>
                    <a:lumOff val="60000"/>
                  </a:srgbClr>
                </a:solidFill>
              </a:rPr>
              <a:t>Единое информационное пространство</a:t>
            </a:r>
            <a:endParaRPr lang="ru-RU" sz="4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581399" y="1700296"/>
            <a:ext cx="5735171" cy="4218675"/>
            <a:chOff x="4377821" y="1978924"/>
            <a:chExt cx="5735171" cy="4218675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377821" y="1978924"/>
              <a:ext cx="1028130" cy="421867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vert270" lIns="36000" rtlCol="0" anchor="t" anchorCtr="0"/>
            <a:lstStyle/>
            <a:p>
              <a:pPr algn="ctr"/>
              <a:r>
                <a:rPr lang="ru-RU" b="1" dirty="0" smtClean="0"/>
                <a:t>Аспекты</a:t>
              </a:r>
              <a:endParaRPr lang="ru-RU" b="1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403251" y="1978925"/>
              <a:ext cx="3472481" cy="855539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4800" dirty="0" smtClean="0"/>
                <a:t>ЕИП</a:t>
              </a:r>
              <a:endParaRPr lang="ru-RU" sz="48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403251" y="2775444"/>
              <a:ext cx="3472481" cy="855539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Информационная инфраструктура</a:t>
              </a:r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403251" y="3630982"/>
              <a:ext cx="1677977" cy="855539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rIns="0" rtlCol="0" anchor="ctr"/>
            <a:lstStyle/>
            <a:p>
              <a:pPr algn="ctr"/>
              <a:r>
                <a:rPr lang="ru-RU" sz="1600" dirty="0" smtClean="0"/>
                <a:t>Информационные ресурсы</a:t>
              </a:r>
              <a:endParaRPr lang="ru-RU" sz="16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081228" y="3630982"/>
              <a:ext cx="1794506" cy="855539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Вычислительные ресурсы</a:t>
              </a:r>
              <a:endParaRPr lang="ru-RU" sz="1600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403251" y="4486521"/>
              <a:ext cx="3472481" cy="855539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Телекоммуникации</a:t>
              </a:r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403251" y="5342060"/>
              <a:ext cx="3472481" cy="855539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Принципы открытых системы</a:t>
              </a:r>
            </a:p>
            <a:p>
              <a:pPr algn="ctr"/>
              <a:r>
                <a:rPr lang="ru-RU" dirty="0"/>
                <a:t>и</a:t>
              </a:r>
              <a:r>
                <a:rPr lang="ru-RU" dirty="0" smtClean="0"/>
                <a:t>нтероперабельность</a:t>
              </a:r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875733" y="2406694"/>
              <a:ext cx="1237258" cy="336313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ru-RU" dirty="0" smtClean="0"/>
                <a:t>Нормативные документы</a:t>
              </a:r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875732" y="1978924"/>
              <a:ext cx="1237260" cy="42777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Акты</a:t>
              </a:r>
              <a:endParaRPr lang="ru-RU" sz="16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875732" y="5769829"/>
              <a:ext cx="1237259" cy="42777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Стандарты</a:t>
              </a:r>
              <a:endParaRPr lang="ru-RU" sz="1600" dirty="0"/>
            </a:p>
          </p:txBody>
        </p:sp>
        <p:sp>
          <p:nvSpPr>
            <p:cNvPr id="20" name="Стрелка вниз 19"/>
            <p:cNvSpPr/>
            <p:nvPr/>
          </p:nvSpPr>
          <p:spPr>
            <a:xfrm>
              <a:off x="4599220" y="4311755"/>
              <a:ext cx="745767" cy="1860731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Технические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Стрелка вниз 20"/>
            <p:cNvSpPr/>
            <p:nvPr/>
          </p:nvSpPr>
          <p:spPr>
            <a:xfrm rot="10800000">
              <a:off x="4599219" y="2142775"/>
              <a:ext cx="745767" cy="1880743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ru-RU" sz="1600" dirty="0" smtClean="0">
                  <a:solidFill>
                    <a:schemeClr val="tx1"/>
                  </a:solidFill>
                </a:rPr>
                <a:t>Организационные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Москва, 25.11.2016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C5C7-9244-41B1-A05F-14078C88461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79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816" y="0"/>
            <a:ext cx="10515600" cy="17312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</a:t>
            </a:r>
            <a:r>
              <a:rPr lang="ru-RU" b="1" dirty="0" smtClean="0">
                <a:ln w="22225">
                  <a:solidFill>
                    <a:srgbClr val="A5644E"/>
                  </a:solidFill>
                  <a:prstDash val="solid"/>
                </a:ln>
                <a:solidFill>
                  <a:srgbClr val="A5644E">
                    <a:lumMod val="40000"/>
                    <a:lumOff val="60000"/>
                  </a:srgbClr>
                </a:solidFill>
              </a:rPr>
              <a:t>Концепция интероперабельности – часть госполитики по электронному правительству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4776" y="2011680"/>
            <a:ext cx="10515600" cy="4275011"/>
          </a:xfrm>
        </p:spPr>
        <p:txBody>
          <a:bodyPr>
            <a:normAutofit fontScale="92500"/>
          </a:bodyPr>
          <a:lstStyle/>
          <a:p>
            <a:r>
              <a:rPr lang="ru-RU" sz="3500" dirty="0" smtClean="0"/>
              <a:t>В </a:t>
            </a:r>
            <a:r>
              <a:rPr lang="ru-RU" sz="3500" dirty="0"/>
              <a:t>большинстве стран(включая Эфиопию) </a:t>
            </a:r>
            <a:r>
              <a:rPr lang="ru-RU" sz="3500" dirty="0" smtClean="0"/>
              <a:t>существует документ «Концепция интероперабельности»  - </a:t>
            </a:r>
            <a:r>
              <a:rPr lang="en-US" sz="3500" dirty="0" smtClean="0"/>
              <a:t>«</a:t>
            </a:r>
            <a:r>
              <a:rPr lang="en-US" sz="3500" dirty="0"/>
              <a:t>Interoperability framework</a:t>
            </a:r>
            <a:r>
              <a:rPr lang="en-US" sz="3500" dirty="0" smtClean="0"/>
              <a:t>»</a:t>
            </a:r>
            <a:r>
              <a:rPr lang="ru-RU" sz="3500" dirty="0" smtClean="0"/>
              <a:t>, содержащий  </a:t>
            </a:r>
            <a:r>
              <a:rPr lang="ru-RU" sz="3500" dirty="0"/>
              <a:t>рекомендации для госструктур, бизнеса и граждан </a:t>
            </a:r>
            <a:r>
              <a:rPr lang="ru-RU" sz="3500" dirty="0" smtClean="0"/>
              <a:t> по </a:t>
            </a:r>
            <a:r>
              <a:rPr lang="ru-RU" sz="3500" dirty="0"/>
              <a:t>достижению </a:t>
            </a:r>
            <a:r>
              <a:rPr lang="ru-RU" sz="3500" dirty="0" smtClean="0"/>
              <a:t>интероперабельности</a:t>
            </a:r>
          </a:p>
          <a:p>
            <a:r>
              <a:rPr lang="ru-RU" sz="3500" dirty="0"/>
              <a:t>В РФ отсутствует</a:t>
            </a:r>
          </a:p>
          <a:p>
            <a:r>
              <a:rPr lang="en-US" sz="3500" dirty="0" smtClean="0"/>
              <a:t>NATO Interoperability</a:t>
            </a:r>
            <a:r>
              <a:rPr lang="ru-RU" sz="3500" dirty="0" smtClean="0"/>
              <a:t> </a:t>
            </a:r>
            <a:r>
              <a:rPr lang="en-US" sz="3500" dirty="0" smtClean="0"/>
              <a:t>Standards </a:t>
            </a:r>
            <a:r>
              <a:rPr lang="en-US" sz="3500" dirty="0"/>
              <a:t>and </a:t>
            </a:r>
            <a:r>
              <a:rPr lang="en-US" sz="3500" dirty="0" smtClean="0"/>
              <a:t>Profiles</a:t>
            </a:r>
            <a:r>
              <a:rPr lang="ru-RU" sz="3500" dirty="0" smtClean="0"/>
              <a:t>, </a:t>
            </a:r>
            <a:r>
              <a:rPr lang="en-US" sz="3500" dirty="0"/>
              <a:t>6 JUNE </a:t>
            </a:r>
            <a:r>
              <a:rPr lang="en-US" sz="3500" dirty="0" smtClean="0"/>
              <a:t>2016</a:t>
            </a:r>
            <a:r>
              <a:rPr lang="ru-RU" sz="3500" dirty="0" smtClean="0"/>
              <a:t>,</a:t>
            </a:r>
            <a:endParaRPr lang="en-US" sz="3500" dirty="0"/>
          </a:p>
          <a:p>
            <a:pPr marL="0" indent="0">
              <a:buNone/>
            </a:pPr>
            <a:r>
              <a:rPr lang="ru-RU" sz="3200" dirty="0" smtClean="0"/>
              <a:t>  137 страниц , около 500 наименований стандартов</a:t>
            </a:r>
            <a:endParaRPr lang="en-US" sz="3200" dirty="0"/>
          </a:p>
          <a:p>
            <a:endParaRPr lang="ru-RU" sz="3200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Москва, 25.11.2016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C5C7-9244-41B1-A05F-14078C88461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93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311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rgbClr val="A5644E"/>
                  </a:solidFill>
                  <a:prstDash val="solid"/>
                </a:ln>
                <a:solidFill>
                  <a:srgbClr val="A5644E">
                    <a:lumMod val="40000"/>
                    <a:lumOff val="60000"/>
                  </a:srgbClr>
                </a:solidFill>
              </a:rPr>
              <a:t>Академический сектор - задел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50848"/>
            <a:ext cx="10515600" cy="4726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Программа </a:t>
            </a:r>
            <a:r>
              <a:rPr lang="ru-RU" sz="3200" dirty="0"/>
              <a:t>фундаментальных исследований государственных академий наук ( Постановление Правительства  от 31 октября 2015 г. № 2217-р)  </a:t>
            </a:r>
            <a:r>
              <a:rPr lang="ru-RU" sz="3200" dirty="0" smtClean="0"/>
              <a:t>( п. 34)  </a:t>
            </a:r>
          </a:p>
          <a:p>
            <a:pPr marL="0" indent="0">
              <a:buNone/>
            </a:pPr>
            <a:r>
              <a:rPr lang="ru-RU" sz="3200" dirty="0" smtClean="0"/>
              <a:t>«… разработка научно-методологических основ информатизации общества и инновационных видов деятельности, направленных на обеспечение социально-экономического развития, национальной безопасности Российской Федерации; </a:t>
            </a:r>
            <a:r>
              <a:rPr lang="ru-RU" sz="3200" u="sng" dirty="0" smtClean="0"/>
              <a:t>развитие принципов интероперабельности, стандартов и технологий открытых информационных систем». </a:t>
            </a:r>
            <a:endParaRPr lang="ru-RU" sz="3200" dirty="0" smtClean="0"/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Москва, 25.11.2016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C5C7-9244-41B1-A05F-14078C88461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43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530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22225">
                  <a:solidFill>
                    <a:srgbClr val="A5644E"/>
                  </a:solidFill>
                  <a:prstDash val="solid"/>
                </a:ln>
                <a:solidFill>
                  <a:srgbClr val="A5644E">
                    <a:lumMod val="40000"/>
                    <a:lumOff val="60000"/>
                  </a:srgbClr>
                </a:solidFill>
              </a:rPr>
              <a:t>Задел ИРЭ им. В.А. Котельникова РАН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6008" y="1606169"/>
            <a:ext cx="10515600" cy="4351338"/>
          </a:xfrm>
        </p:spPr>
        <p:txBody>
          <a:bodyPr>
            <a:noAutofit/>
          </a:bodyPr>
          <a:lstStyle/>
          <a:p>
            <a:r>
              <a:rPr lang="ru-RU" sz="3200" dirty="0" smtClean="0"/>
              <a:t>Опыт работы в области открытых систем - более </a:t>
            </a:r>
            <a:r>
              <a:rPr lang="ru-RU" sz="3200" dirty="0"/>
              <a:t>20 </a:t>
            </a:r>
            <a:r>
              <a:rPr lang="ru-RU" sz="3200" dirty="0" smtClean="0"/>
              <a:t>лет</a:t>
            </a:r>
          </a:p>
          <a:p>
            <a:r>
              <a:rPr lang="ru-RU" sz="3200" dirty="0" smtClean="0"/>
              <a:t>Опыт работы по проблеме </a:t>
            </a:r>
            <a:r>
              <a:rPr lang="ru-RU" sz="3200" dirty="0" err="1" smtClean="0"/>
              <a:t>интероперабельности</a:t>
            </a:r>
            <a:r>
              <a:rPr lang="ru-RU" sz="3200" dirty="0" smtClean="0"/>
              <a:t>  - </a:t>
            </a:r>
            <a:r>
              <a:rPr lang="ru-RU" sz="3200" dirty="0"/>
              <a:t>10 лет </a:t>
            </a:r>
            <a:r>
              <a:rPr lang="ru-RU" sz="3200" dirty="0" smtClean="0"/>
              <a:t> </a:t>
            </a:r>
          </a:p>
          <a:p>
            <a:r>
              <a:rPr lang="ru-RU" sz="3200" dirty="0" smtClean="0"/>
              <a:t>Участие </a:t>
            </a:r>
            <a:r>
              <a:rPr lang="ru-RU" sz="3200" dirty="0"/>
              <a:t>в разработке 7 стандартов уровня ГОСТ Р, более 10 документов отраслевого уровня (т.н. стандартов организаций</a:t>
            </a:r>
            <a:r>
              <a:rPr lang="ru-RU" sz="3200" dirty="0" smtClean="0"/>
              <a:t>)</a:t>
            </a:r>
          </a:p>
          <a:p>
            <a:r>
              <a:rPr lang="ru-RU" sz="3200" dirty="0" smtClean="0"/>
              <a:t>НИОКР в интересах МО РФ «Прогноз путей до 2015 года «открытых» информационных систем связи и управления военного назначения» 1998 г. Профиль ВС РФ первого поколения. Положительный Отзыв НИИ 27</a:t>
            </a:r>
            <a:endParaRPr lang="ru-RU" sz="32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Москва, 25.11.2016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AC5C7-9244-41B1-A05F-14078C88461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4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1404</TotalTime>
  <Words>2274</Words>
  <Application>Microsoft Office PowerPoint</Application>
  <PresentationFormat>Широкоэкранный</PresentationFormat>
  <Paragraphs>201</Paragraphs>
  <Slides>23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Batang</vt:lpstr>
      <vt:lpstr>MS Mincho</vt:lpstr>
      <vt:lpstr>Arial</vt:lpstr>
      <vt:lpstr>Calibri</vt:lpstr>
      <vt:lpstr>Calibri Light</vt:lpstr>
      <vt:lpstr>Times New Roman</vt:lpstr>
      <vt:lpstr>Тема Office</vt:lpstr>
      <vt:lpstr>ОБЕСПЕЧЕНИЕ Интероперабельности на основе использования СТАНДАРТОВ информационно-коммуникационных технологий при межведомственном взаимодействии при решении задач в области обороны российской федерации</vt:lpstr>
      <vt:lpstr> Понятие «Интероперабельность»</vt:lpstr>
      <vt:lpstr>             Эпоха гетерогенных систем</vt:lpstr>
      <vt:lpstr> Роль профиля</vt:lpstr>
      <vt:lpstr> ВОЕННАЯ ДОКТРИНА РФ  </vt:lpstr>
      <vt:lpstr>Единое информационное пространство</vt:lpstr>
      <vt:lpstr>   Концепция интероперабельности – часть госполитики по электронному правительству</vt:lpstr>
      <vt:lpstr>Академический сектор - задел</vt:lpstr>
      <vt:lpstr>Задел ИРЭ им. В.А. Котельникова РАН</vt:lpstr>
      <vt:lpstr>ГОСТ Р 55062-2012</vt:lpstr>
      <vt:lpstr>Эталонная модель интероперабельности и основные этапы её обеспечения </vt:lpstr>
      <vt:lpstr>Архитектура и модель интероперабельности ВС РФ</vt:lpstr>
      <vt:lpstr>Профиль интероперабельности</vt:lpstr>
      <vt:lpstr>Выводы</vt:lpstr>
      <vt:lpstr>Предложения</vt:lpstr>
      <vt:lpstr>Спасибо за внимание!</vt:lpstr>
      <vt:lpstr>Дополнительные слайды</vt:lpstr>
      <vt:lpstr>Определение единого информационного пространства (ЕИП)</vt:lpstr>
      <vt:lpstr>Приказ Минкомсвязи России</vt:lpstr>
      <vt:lpstr>Статья 17 Федерального закона о стандартизации</vt:lpstr>
      <vt:lpstr>Решение Госкомиссии по информатизации № 25 от 18 августа 1998 г. </vt:lpstr>
      <vt:lpstr>Военная доктрина РФ </vt:lpstr>
      <vt:lpstr> Миссия НЦУО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toma</dc:creator>
  <cp:lastModifiedBy>toma</cp:lastModifiedBy>
  <cp:revision>158</cp:revision>
  <cp:lastPrinted>2016-09-04T15:52:14Z</cp:lastPrinted>
  <dcterms:created xsi:type="dcterms:W3CDTF">2016-08-31T09:25:25Z</dcterms:created>
  <dcterms:modified xsi:type="dcterms:W3CDTF">2016-12-08T14:54:22Z</dcterms:modified>
</cp:coreProperties>
</file>